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8" r:id="rId3"/>
    <p:sldId id="25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</p:sldIdLst>
  <p:sldSz cx="12192000" cy="6858000"/>
  <p:notesSz cx="6858000" cy="9144000"/>
  <p:defaultTextStyle>
    <a:defPPr>
      <a:defRPr lang="en-US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/>
    <p:restoredTop sz="94660"/>
  </p:normalViewPr>
  <p:slideViewPr>
    <p:cSldViewPr snapToGrid="0" showGuides="1">
      <p:cViewPr>
        <p:scale>
          <a:sx n="86" d="100"/>
          <a:sy n="86" d="100"/>
        </p:scale>
        <p:origin x="-5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19" name="Straight Connector 31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26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7" name="Isosceles Triangle 30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Isosceles Triangle 18"/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en-US" noProof="1"/>
          </a:p>
        </p:txBody>
      </p:sp>
      <p:sp>
        <p:nvSpPr>
          <p:cNvPr id="39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C581F0-EB7F-4683-9A6E-01A24B75E8C0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en-GB" dirty="0"/>
              <a:pPr algn="r"/>
              <a:t>‹#›</a:t>
            </a:fld>
            <a:endParaRPr lang="en-US" alt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8000" b="0" i="0" u="none" strike="noStrike" kern="1200" cap="none" spc="0" normalizeH="0" baseline="0" noProof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“</a:t>
            </a: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8000" b="0" i="0" u="none" strike="noStrike" kern="1200" cap="none" spc="0" normalizeH="0" baseline="0" noProof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  <a:endParaRPr kumimoji="0" lang="en-US" altLang="en-GB" sz="1800" b="0" i="0" u="none" strike="noStrike" kern="1200" cap="none" spc="0" normalizeH="0" baseline="0" noProof="0">
              <a:ln>
                <a:noFill/>
              </a:ln>
              <a:solidFill>
                <a:srgbClr val="C0E47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76FEAD1-DBC9-439A-85F5-A6B4736C07EC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en-GB" dirty="0"/>
              <a:pPr algn="r"/>
              <a:t>‹#›</a:t>
            </a:fld>
            <a:endParaRPr lang="en-US" alt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541338" y="790575"/>
            <a:ext cx="609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8000" b="0" i="0" u="none" strike="noStrike" kern="1200" cap="none" spc="0" normalizeH="0" baseline="0" noProof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“</a:t>
            </a:r>
          </a:p>
        </p:txBody>
      </p: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8893175" y="2886075"/>
            <a:ext cx="6096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GB" sz="8000" b="0" i="0" u="none" strike="noStrike" kern="1200" cap="none" spc="0" normalizeH="0" baseline="0" noProof="0">
                <a:ln>
                  <a:noFill/>
                </a:ln>
                <a:solidFill>
                  <a:srgbClr val="C0E4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30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E2924D-1CB0-4524-A587-91F1A44D99B8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en-US" altLang="en-GB" dirty="0"/>
              <a:pPr algn="r"/>
              <a:t>‹#›</a:t>
            </a:fld>
            <a:endParaRPr lang="en-US" alt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noProof="1" smtClean="0"/>
              <a:t>Образец заголовка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None/>
              <a:defRPr/>
            </a:pPr>
            <a:r>
              <a:rPr kumimoji="0" lang="ru-RU" sz="1600" b="0" i="0" u="none" strike="noStrike" kern="1200" cap="none" spc="0" normalizeH="0" baseline="0" noProof="1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sz="1600" b="0" i="0" u="none" strike="noStrike" kern="1200" cap="none" spc="0" normalizeH="0" baseline="0" noProof="1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/>
          <p:nvPr/>
        </p:nvGrpSpPr>
        <p:grpSpPr>
          <a:xfrm>
            <a:off x="0" y="-7937"/>
            <a:ext cx="12192000" cy="686593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2" cy="1320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en-GB" dirty="0"/>
              <a:t>Образец заголовка</a:t>
            </a:r>
            <a:endParaRPr lang="en-US" altLang="en-GB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</p:nvPr>
        </p:nvSpPr>
        <p:spPr>
          <a:xfrm>
            <a:off x="677863" y="2160588"/>
            <a:ext cx="8596312" cy="38814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en-GB" dirty="0"/>
              <a:t>Образец текста</a:t>
            </a:r>
          </a:p>
          <a:p>
            <a:pPr lvl="1"/>
            <a:r>
              <a:rPr lang="ru-RU" altLang="en-GB" dirty="0"/>
              <a:t>Второй уровень</a:t>
            </a:r>
          </a:p>
          <a:p>
            <a:pPr lvl="2"/>
            <a:r>
              <a:rPr lang="ru-RU" altLang="en-GB" dirty="0"/>
              <a:t>Третий уровень</a:t>
            </a:r>
          </a:p>
          <a:p>
            <a:pPr lvl="3"/>
            <a:r>
              <a:rPr lang="ru-RU" altLang="en-GB" dirty="0"/>
              <a:t>Четвертый уровень</a:t>
            </a:r>
          </a:p>
          <a:p>
            <a:pPr lvl="4"/>
            <a:r>
              <a:rPr lang="ru-RU" altLang="en-GB" dirty="0"/>
              <a:t>Пятый уровень</a:t>
            </a:r>
            <a:endParaRPr lang="en-US" alt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663" y="6042025"/>
            <a:ext cx="9112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2D44EBD-6ED1-4060-AEC6-EA37DC4B4083}" type="datetime1">
              <a:rPr kumimoji="0" lang="en-US" altLang="en-GB" sz="9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4/17/2025</a:t>
            </a:fld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863" y="6042025"/>
            <a:ext cx="62976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GB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9963" y="6042025"/>
            <a:ext cx="6842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en-GB" dirty="0">
                <a:latin typeface="Trebuchet MS" panose="020B0603020202020204" pitchFamily="34" charset="0"/>
              </a:rPr>
              <a:pPr lvl="0" eaLnBrk="1" hangingPunct="1"/>
              <a:t>‹#›</a:t>
            </a:fld>
            <a:endParaRPr lang="en-US" altLang="en-GB" dirty="0">
              <a:latin typeface="Trebuchet MS" panose="020B0603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32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pitchFamily="18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1506538" y="2405063"/>
            <a:ext cx="7767637" cy="1646237"/>
          </a:xfrm>
          <a:ln/>
        </p:spPr>
        <p:txBody>
          <a:bodyPr vert="horz" wrap="square" lIns="91440" tIns="45720" rIns="91440" bIns="45720" anchor="b"/>
          <a:lstStyle/>
          <a:p>
            <a:pPr algn="l" eaLnBrk="1" hangingPunct="1">
              <a:lnSpc>
                <a:spcPct val="107000"/>
              </a:lnSpc>
              <a:spcAft>
                <a:spcPts val="800"/>
              </a:spcAft>
            </a:pPr>
            <a:r>
              <a:rPr lang="ru-RU" altLang="en-GB" sz="3600" b="1" dirty="0">
                <a:latin typeface="Times New Roman" panose="02020603050405020304" pitchFamily="18" charset="0"/>
                <a:cs typeface="Calibri" panose="020F0502020204030204" pitchFamily="34" charset="0"/>
              </a:rPr>
              <a:t>Урок-экскурсия на строительный объект как одна из форм взаимодействия с социальными партнерами для адаптации студентов к профессиональной деятельности</a:t>
            </a:r>
            <a:endParaRPr lang="ru-RU" altLang="en-GB" sz="3600" kern="1200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6538" y="4051300"/>
            <a:ext cx="7767637" cy="1096963"/>
          </a:xfrm>
          <a:ln/>
        </p:spPr>
        <p:txBody>
          <a:bodyPr vert="horz" wrap="square" lIns="91440" tIns="45720" rIns="91440" bIns="45720" anchor="t"/>
          <a:lstStyle/>
          <a:p>
            <a:pPr defTabSz="457200" eaLnBrk="1" hangingPunct="1">
              <a:buSzPct val="80000"/>
            </a:pPr>
            <a:r>
              <a:rPr lang="ru-RU" altLang="en-GB" sz="2400" kern="1200" dirty="0" smtClean="0">
                <a:solidFill>
                  <a:srgbClr val="90C226"/>
                </a:solidFill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И.А. Крайнева</a:t>
            </a:r>
            <a:r>
              <a:rPr lang="ru-RU" altLang="en-GB" sz="2400" kern="1200" dirty="0">
                <a:solidFill>
                  <a:srgbClr val="90C22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lang="ru-RU" altLang="en-GB" sz="2400" kern="1200" dirty="0">
                <a:solidFill>
                  <a:srgbClr val="90C22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r>
              <a:rPr lang="ru-RU" altLang="en-GB" sz="2400" kern="1200" dirty="0">
                <a:solidFill>
                  <a:srgbClr val="90C226"/>
                </a:solidFill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					</a:t>
            </a:r>
            <a:r>
              <a:rPr lang="ru-RU" altLang="en-GB" sz="2400" kern="1200" dirty="0" smtClean="0">
                <a:solidFill>
                  <a:srgbClr val="90C226"/>
                </a:solidFill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ОГАПОУ «</a:t>
            </a:r>
            <a:r>
              <a:rPr lang="ru-RU" altLang="en-GB" sz="2400" kern="1200" dirty="0" err="1" smtClean="0">
                <a:solidFill>
                  <a:srgbClr val="90C226"/>
                </a:solidFill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Губкинский</a:t>
            </a:r>
            <a:r>
              <a:rPr lang="ru-RU" altLang="en-GB" sz="2400" kern="1200" dirty="0" smtClean="0">
                <a:solidFill>
                  <a:srgbClr val="90C226"/>
                </a:solidFill>
                <a:latin typeface="Times New Roman" panose="02020603050405020304" pitchFamily="18" charset="0"/>
                <a:ea typeface="+mn-ea"/>
                <a:cs typeface="Calibri" panose="020F0502020204030204" pitchFamily="34" charset="0"/>
              </a:rPr>
              <a:t> горно-политехнический колледж»</a:t>
            </a:r>
            <a:r>
              <a:rPr lang="ru-RU" altLang="en-GB" sz="2400" kern="1200" dirty="0" smtClean="0">
                <a:solidFill>
                  <a:srgbClr val="90C22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/>
            </a:r>
            <a:br>
              <a:rPr lang="ru-RU" altLang="en-GB" sz="2400" kern="1200" dirty="0" smtClean="0">
                <a:solidFill>
                  <a:srgbClr val="90C226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</a:br>
            <a:endParaRPr lang="ru-RU" altLang="en-GB" sz="2400" kern="1200" dirty="0">
              <a:solidFill>
                <a:srgbClr val="808080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02" y="1024246"/>
            <a:ext cx="2911077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062" y="352887"/>
            <a:ext cx="4356000" cy="58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511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4" y="544852"/>
            <a:ext cx="4778060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25" y="1390095"/>
            <a:ext cx="7056000" cy="52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53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8" name="Picture 4" descr="C:\Users\Ирина Крайнева\Desktop\ПЦК\Научная работа\24-25\РУМО\25\Мое\mzqc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370" y="2251569"/>
            <a:ext cx="5715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704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Главные ориентиры </a:t>
            </a:r>
            <a:r>
              <a:rPr lang="ru-RU" dirty="0" smtClean="0"/>
              <a:t>реформы системы </a:t>
            </a:r>
            <a:r>
              <a:rPr lang="ru-RU" dirty="0"/>
              <a:t>образования: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Roboto"/>
              </a:rPr>
              <a:t>Практическая ориентация образовательных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программ всех ступеней </a:t>
            </a:r>
            <a:r>
              <a:rPr lang="ru-RU" dirty="0" smtClean="0">
                <a:solidFill>
                  <a:srgbClr val="000000"/>
                </a:solidFill>
                <a:latin typeface="Roboto"/>
              </a:rPr>
              <a:t>обучения;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Roboto"/>
              </a:rPr>
              <a:t>Преемственность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содержания стандартов общего и профессионального образования, то есть </a:t>
            </a:r>
            <a:endParaRPr lang="ru-RU" dirty="0" smtClean="0">
              <a:solidFill>
                <a:srgbClr val="000000"/>
              </a:solidFill>
              <a:latin typeface="Roboto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000000"/>
                </a:solidFill>
                <a:latin typeface="Roboto"/>
              </a:rPr>
              <a:t>НЕПРЕРЫВНОСТЬ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образования</a:t>
            </a:r>
            <a:br>
              <a:rPr lang="ru-RU" dirty="0">
                <a:solidFill>
                  <a:srgbClr val="000000"/>
                </a:solidFill>
                <a:latin typeface="Roboto"/>
              </a:rPr>
            </a:br>
            <a:endParaRPr lang="ru-RU" dirty="0">
              <a:solidFill>
                <a:srgbClr val="000000"/>
              </a:solidFill>
              <a:latin typeface="Roboto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04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Объект 2"/>
          <p:cNvSpPr>
            <a:spLocks noGrp="1"/>
          </p:cNvSpPr>
          <p:nvPr>
            <p:ph idx="1"/>
          </p:nvPr>
        </p:nvSpPr>
        <p:spPr>
          <a:xfrm>
            <a:off x="369888" y="93663"/>
            <a:ext cx="9386887" cy="2409825"/>
          </a:xfrm>
          <a:ln/>
        </p:spPr>
        <p:txBody>
          <a:bodyPr vert="horz" wrap="square" lIns="91440" tIns="45720" rIns="91440" bIns="45720" anchor="t"/>
          <a:lstStyle/>
          <a:p>
            <a:pPr marL="0" indent="0" algn="just" eaLnBrk="1" hangingPunct="1">
              <a:buNone/>
            </a:pPr>
            <a:r>
              <a:rPr lang="ru-RU" altLang="en-GB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Урок-экскурсия</a:t>
            </a:r>
            <a:r>
              <a:rPr lang="ru-RU" altLang="en-GB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en-GB" sz="3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- это </a:t>
            </a:r>
            <a:r>
              <a:rPr lang="ru-RU" altLang="en-GB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инновационное </a:t>
            </a:r>
            <a:r>
              <a:rPr lang="ru-RU" altLang="en-GB" sz="36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учебно-воспитательное занятие, перенесенное в соответствии с определенной образовательной или воспитательной целью на </a:t>
            </a:r>
            <a:r>
              <a:rPr lang="ru-RU" altLang="en-GB" sz="3600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предприятие или строительный объект</a:t>
            </a:r>
            <a:endParaRPr lang="ru-RU" alt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56"/>
          <a:stretch/>
        </p:blipFill>
        <p:spPr bwMode="auto">
          <a:xfrm>
            <a:off x="2911874" y="2933021"/>
            <a:ext cx="4616389" cy="39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384" y="292963"/>
            <a:ext cx="7324077" cy="656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5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</a:t>
            </a:r>
            <a:r>
              <a:rPr lang="ru-RU" dirty="0" smtClean="0"/>
              <a:t>урока-экскурсии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сформировать </a:t>
            </a:r>
            <a:r>
              <a:rPr lang="ru-RU" dirty="0"/>
              <a:t>у студентов понятие о строительстве, строительной площадке, расположении объекта, о видах строительно-монтажных </a:t>
            </a:r>
            <a:r>
              <a:rPr lang="ru-RU" dirty="0" smtClean="0"/>
              <a:t>работ и организации </a:t>
            </a:r>
            <a:r>
              <a:rPr lang="ru-RU" dirty="0"/>
              <a:t>работы бригад, об их будущей специальности </a:t>
            </a:r>
          </a:p>
        </p:txBody>
      </p:sp>
    </p:spTree>
    <p:extLst>
      <p:ext uri="{BB962C8B-B14F-4D97-AF65-F5344CB8AC3E}">
        <p14:creationId xmlns:p14="http://schemas.microsoft.com/office/powerpoint/2010/main" val="104889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677863" y="609600"/>
            <a:ext cx="8596313" cy="773113"/>
          </a:xfrm>
        </p:spPr>
        <p:txBody>
          <a:bodyPr vert="horz" wrap="square" lIns="91440" tIns="45720" rIns="91440" bIns="45720" numCol="1" anchor="t" anchorCtr="0" compatLnSpc="1"/>
          <a:lstStyle/>
          <a:p>
            <a:pPr algn="ctr" defTabSz="457200" eaLnBrk="1" hangingPunct="1"/>
            <a:r>
              <a:rPr lang="ru-RU" altLang="x-none" sz="4300" b="1" kern="1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Задачи экскурсии</a:t>
            </a:r>
            <a:endParaRPr lang="ru-RU" altLang="x-none" sz="4300" b="1" kern="1200" dirty="0"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688975" y="1744663"/>
            <a:ext cx="9390063" cy="3881437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ru-RU" altLang="en-GB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Показать объект</a:t>
            </a:r>
          </a:p>
          <a:p>
            <a:pPr eaLnBrk="1" hangingPunct="1"/>
            <a:r>
              <a:rPr lang="ru-RU" altLang="en-GB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Раскрыть содержание </a:t>
            </a:r>
          </a:p>
          <a:p>
            <a:pPr eaLnBrk="1" hangingPunct="1"/>
            <a:r>
              <a:rPr lang="ru-RU" altLang="en-GB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Ощутить  значение, </a:t>
            </a:r>
            <a:r>
              <a:rPr lang="ru-RU" altLang="en-GB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важность</a:t>
            </a:r>
          </a:p>
          <a:p>
            <a:pPr eaLnBrk="1" hangingPunct="1"/>
            <a:r>
              <a:rPr lang="ru-RU" altLang="en-GB" dirty="0" smtClean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Овладеть </a:t>
            </a:r>
            <a:r>
              <a:rPr lang="ru-RU" altLang="en-GB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практическими навыками самостоятельного наблюдения и анализа экскурсионных объектов</a:t>
            </a:r>
          </a:p>
          <a:p>
            <a:pPr eaLnBrk="1" hangingPunct="1"/>
            <a:endParaRPr lang="ru-RU" altLang="x-none" sz="1800" dirty="0"/>
          </a:p>
        </p:txBody>
      </p:sp>
    </p:spTree>
    <p:extLst>
      <p:ext uri="{BB962C8B-B14F-4D97-AF65-F5344CB8AC3E}">
        <p14:creationId xmlns:p14="http://schemas.microsoft.com/office/powerpoint/2010/main" val="175329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726" y="2976563"/>
            <a:ext cx="5175249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39" y="93956"/>
            <a:ext cx="576000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08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33" y="648070"/>
            <a:ext cx="5175249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744" y="648070"/>
            <a:ext cx="4284000" cy="57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78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10" y="340666"/>
            <a:ext cx="5175249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918" y="2064798"/>
            <a:ext cx="5976000" cy="448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82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</TotalTime>
  <Words>119</Words>
  <Application>Microsoft Office PowerPoint</Application>
  <PresentationFormat>Произвольный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Урок-экскурсия на строительный объект как одна из форм взаимодействия с социальными партнерами для адаптации студентов к профессиональной деятельности</vt:lpstr>
      <vt:lpstr>Главные ориентиры реформы системы образования:</vt:lpstr>
      <vt:lpstr>Презентация PowerPoint</vt:lpstr>
      <vt:lpstr>Презентация PowerPoint</vt:lpstr>
      <vt:lpstr>Цель урока-экскурсии</vt:lpstr>
      <vt:lpstr>Задачи экскурсии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как одна из форм практико-ориентированного обучения в СПО.</dc:title>
  <dc:creator>Natali</dc:creator>
  <cp:lastModifiedBy>Ирина Крайнева</cp:lastModifiedBy>
  <cp:revision>38</cp:revision>
  <dcterms:created xsi:type="dcterms:W3CDTF">2018-10-16T06:13:00Z</dcterms:created>
  <dcterms:modified xsi:type="dcterms:W3CDTF">2025-04-16T22:36:24Z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2057-10.2.0.6020</vt:lpwstr>
  </property>
</Properties>
</file>